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2271" r:id="rId3"/>
    <p:sldId id="2324" r:id="rId4"/>
    <p:sldId id="2235" r:id="rId5"/>
    <p:sldId id="2299" r:id="rId6"/>
    <p:sldId id="2385" r:id="rId7"/>
    <p:sldId id="2386" r:id="rId8"/>
    <p:sldId id="2387" r:id="rId9"/>
    <p:sldId id="2059" r:id="rId10"/>
    <p:sldId id="2233" r:id="rId11"/>
    <p:sldId id="2388" r:id="rId12"/>
    <p:sldId id="2389" r:id="rId13"/>
    <p:sldId id="2390" r:id="rId14"/>
    <p:sldId id="2391" r:id="rId15"/>
    <p:sldId id="2392" r:id="rId16"/>
    <p:sldId id="2393" r:id="rId17"/>
    <p:sldId id="2367" r:id="rId18"/>
    <p:sldId id="2394" r:id="rId19"/>
    <p:sldId id="2395" r:id="rId20"/>
    <p:sldId id="2396" r:id="rId21"/>
    <p:sldId id="2397" r:id="rId22"/>
    <p:sldId id="2398" r:id="rId23"/>
    <p:sldId id="2399" r:id="rId24"/>
    <p:sldId id="2401" r:id="rId25"/>
    <p:sldId id="2402" r:id="rId26"/>
    <p:sldId id="1986" r:id="rId27"/>
    <p:sldId id="2163" r:id="rId28"/>
    <p:sldId id="2403" r:id="rId29"/>
    <p:sldId id="2404" r:id="rId30"/>
    <p:sldId id="2405" r:id="rId31"/>
    <p:sldId id="1948" r:id="rId32"/>
    <p:sldId id="1894"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3E6"/>
    <a:srgbClr val="007FDE"/>
    <a:srgbClr val="960000"/>
    <a:srgbClr val="C00000"/>
    <a:srgbClr val="F1E061"/>
    <a:srgbClr val="F4B75E"/>
    <a:srgbClr val="CC0000"/>
    <a:srgbClr val="C5E6FF"/>
    <a:srgbClr val="00A1DA"/>
    <a:srgbClr val="AFDD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7" autoAdjust="0"/>
    <p:restoredTop sz="93697" autoAdjust="0"/>
  </p:normalViewPr>
  <p:slideViewPr>
    <p:cSldViewPr>
      <p:cViewPr varScale="1">
        <p:scale>
          <a:sx n="97" d="100"/>
          <a:sy n="97" d="100"/>
        </p:scale>
        <p:origin x="-13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9/6/2023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3691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4756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08821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3797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826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72845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5257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9981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21361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9269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02170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56081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63603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3049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84775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65099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30303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71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1936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8166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8387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9/6/2023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9/6/2023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9/6/2023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9/6/2023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9/6/2023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9/6/2023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9/6/2023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9/6/2023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9/6/2023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62</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 September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84775"/>
          </a:xfrm>
          <a:prstGeom prst="rect">
            <a:avLst/>
          </a:prstGeom>
          <a:noFill/>
        </p:spPr>
        <p:txBody>
          <a:bodyPr wrap="square" rtlCol="0">
            <a:spAutoFit/>
          </a:bodyPr>
          <a:lstStyle/>
          <a:p>
            <a:pPr algn="ctr"/>
            <a:r>
              <a:rPr lang="en-US" sz="3200" b="1" dirty="0" err="1"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Meating</a:t>
            </a: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Middle - 8:1-13</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Strengthening Family and Fellowship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498598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 Way </a:t>
            </a:r>
            <a:r>
              <a:rPr lang="en-US" sz="2400" b="1" dirty="0" smtClean="0">
                <a:latin typeface="Cambria" pitchFamily="18" charset="0"/>
              </a:rPr>
              <a:t>… was for a Christian to actually show up at a pagan temple and eat the fellowship meal in honor of the pagan god. </a:t>
            </a:r>
            <a:endParaRPr lang="en-US" sz="2400" b="1" i="1" dirty="0">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Second Way </a:t>
            </a:r>
            <a:r>
              <a:rPr lang="en-US" sz="2400" b="1" dirty="0" smtClean="0">
                <a:latin typeface="Cambria" pitchFamily="18" charset="0"/>
              </a:rPr>
              <a:t>… a Christian might eat meat sacrificed to idols by purchasing the meat in the marketplace for eating at home.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Third Way </a:t>
            </a:r>
            <a:r>
              <a:rPr lang="en-US" sz="2400" b="1" dirty="0" smtClean="0">
                <a:latin typeface="Cambria" pitchFamily="18" charset="0"/>
              </a:rPr>
              <a:t>…  to partake of meat sacrificed to idols was to be invited to a meal at a friend’s home that included meat that came for a pagan temple. </a:t>
            </a:r>
          </a:p>
          <a:p>
            <a:pPr indent="457200">
              <a:spcAft>
                <a:spcPts val="1200"/>
              </a:spcAft>
            </a:pPr>
            <a:r>
              <a:rPr lang="en-US" sz="2400" b="1" dirty="0" smtClean="0">
                <a:latin typeface="Cambria" pitchFamily="18" charset="0"/>
              </a:rPr>
              <a:t>So, as Paul begins to answer the Corinthians inquiry regarding the appropriateness of eating meat sacrificed to idols, he has to address all three layers of this problem. </a:t>
            </a:r>
          </a:p>
        </p:txBody>
      </p:sp>
    </p:spTree>
    <p:extLst>
      <p:ext uri="{BB962C8B-B14F-4D97-AF65-F5344CB8AC3E}">
        <p14:creationId xmlns:p14="http://schemas.microsoft.com/office/powerpoint/2010/main" xmlns="" val="37399625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the beginning of his written instructions, Paul appeals to the believers </a:t>
            </a:r>
            <a:r>
              <a:rPr lang="en-US" sz="2400" b="1" i="1" dirty="0" smtClean="0">
                <a:latin typeface="Cambria" pitchFamily="18" charset="0"/>
              </a:rPr>
              <a:t>“liberty in Christ.”</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smtClean="0">
                <a:latin typeface="Cambria" pitchFamily="18" charset="0"/>
              </a:rPr>
              <a:t>Previously, Paul had referred to this principle in </a:t>
            </a:r>
            <a:r>
              <a:rPr lang="en-US" sz="2400" b="1" dirty="0" smtClean="0">
                <a:effectLst>
                  <a:outerShdw blurRad="38100" dist="38100" dir="2700000" algn="tl">
                    <a:srgbClr val="000000">
                      <a:alpha val="43137"/>
                    </a:srgbClr>
                  </a:outerShdw>
                </a:effectLst>
                <a:latin typeface="Cambria" pitchFamily="18" charset="0"/>
              </a:rPr>
              <a:t>6:12</a:t>
            </a:r>
            <a:r>
              <a:rPr lang="en-US" sz="2400" b="1" dirty="0" smtClean="0">
                <a:latin typeface="Cambria" pitchFamily="18" charset="0"/>
              </a:rPr>
              <a:t>, where he writes, </a:t>
            </a:r>
            <a:r>
              <a:rPr lang="en-US" sz="2400" b="1" i="1" dirty="0" smtClean="0">
                <a:latin typeface="Cambria" pitchFamily="18" charset="0"/>
              </a:rPr>
              <a:t>“All things are lawful for me, but not all things are profitable.”</a:t>
            </a:r>
            <a:r>
              <a:rPr lang="en-US" sz="2400" b="1" dirty="0" smtClean="0">
                <a:latin typeface="Cambria" pitchFamily="18" charset="0"/>
              </a:rPr>
              <a:t> </a:t>
            </a:r>
          </a:p>
          <a:p>
            <a:pPr indent="457200">
              <a:spcAft>
                <a:spcPts val="1200"/>
              </a:spcAft>
            </a:pPr>
            <a:r>
              <a:rPr lang="en-US" sz="2400" b="1" dirty="0" smtClean="0">
                <a:latin typeface="Cambria" pitchFamily="18" charset="0"/>
              </a:rPr>
              <a:t>The Corinthians knew of their freedom in Christ, but their knowledge had led some to become arrogant rather than loving toward others (</a:t>
            </a:r>
            <a:r>
              <a:rPr lang="en-US" sz="2400" b="1" dirty="0" smtClean="0">
                <a:effectLst>
                  <a:outerShdw blurRad="38100" dist="38100" dir="2700000" algn="tl">
                    <a:srgbClr val="000000">
                      <a:alpha val="43137"/>
                    </a:srgbClr>
                  </a:outerShdw>
                </a:effectLst>
                <a:latin typeface="Cambria" pitchFamily="18" charset="0"/>
              </a:rPr>
              <a:t>8:1</a:t>
            </a:r>
            <a:r>
              <a:rPr lang="en-US" sz="2400" b="1" dirty="0" smtClean="0">
                <a:latin typeface="Cambria" pitchFamily="18" charset="0"/>
              </a:rPr>
              <a:t>). </a:t>
            </a:r>
          </a:p>
          <a:p>
            <a:pPr indent="457200">
              <a:spcAft>
                <a:spcPts val="1200"/>
              </a:spcAft>
            </a:pPr>
            <a:r>
              <a:rPr lang="en-US" sz="2400" b="1" dirty="0" smtClean="0">
                <a:latin typeface="Cambria" pitchFamily="18" charset="0"/>
              </a:rPr>
              <a:t>Their pride caused them to abuse their freedom, overstep the bounds of wisdom and holiness, and head back into the mire of careless folly and sin; that had already occurred in the issue of sexual immorality (</a:t>
            </a:r>
            <a:r>
              <a:rPr lang="en-US" sz="2400" b="1" dirty="0" smtClean="0">
                <a:effectLst>
                  <a:outerShdw blurRad="38100" dist="38100" dir="2700000" algn="tl">
                    <a:srgbClr val="000000">
                      <a:alpha val="43137"/>
                    </a:srgbClr>
                  </a:outerShdw>
                </a:effectLst>
                <a:latin typeface="Cambria" pitchFamily="18" charset="0"/>
              </a:rPr>
              <a:t>5:1-2</a:t>
            </a:r>
            <a:r>
              <a:rPr lang="en-US" sz="2400" b="1" dirty="0" smtClean="0">
                <a:latin typeface="Cambria" pitchFamily="18" charset="0"/>
              </a:rPr>
              <a:t>). </a:t>
            </a:r>
          </a:p>
        </p:txBody>
      </p:sp>
    </p:spTree>
    <p:extLst>
      <p:ext uri="{BB962C8B-B14F-4D97-AF65-F5344CB8AC3E}">
        <p14:creationId xmlns:p14="http://schemas.microsoft.com/office/powerpoint/2010/main" xmlns="" val="36821994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Paul straightens them out by setting up a contrast between </a:t>
            </a:r>
            <a:r>
              <a:rPr lang="en-US" sz="2400" b="1" i="1" u="sng" dirty="0" smtClean="0">
                <a:latin typeface="Cambria" pitchFamily="18" charset="0"/>
              </a:rPr>
              <a:t>arrogant</a:t>
            </a:r>
            <a:r>
              <a:rPr lang="en-US" sz="2400" b="1" i="1" dirty="0" smtClean="0">
                <a:latin typeface="Cambria" pitchFamily="18" charset="0"/>
              </a:rPr>
              <a:t> </a:t>
            </a:r>
            <a:r>
              <a:rPr lang="en-US" sz="2400" b="1" i="1" u="sng" dirty="0" smtClean="0">
                <a:latin typeface="Cambria" pitchFamily="18" charset="0"/>
              </a:rPr>
              <a:t>knowledge</a:t>
            </a:r>
            <a:r>
              <a:rPr lang="en-US" sz="2400" b="1" i="1" dirty="0" smtClean="0">
                <a:effectLst>
                  <a:outerShdw blurRad="38100" dist="38100" dir="2700000" algn="tl">
                    <a:srgbClr val="000000">
                      <a:alpha val="43137"/>
                    </a:srgbClr>
                  </a:outerShdw>
                </a:effectLst>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edifying</a:t>
            </a:r>
            <a:r>
              <a:rPr lang="en-US" sz="2400" b="1" i="1" dirty="0" smtClean="0">
                <a:latin typeface="Cambria" pitchFamily="18" charset="0"/>
              </a:rPr>
              <a:t> </a:t>
            </a:r>
            <a:r>
              <a:rPr lang="en-US" sz="2400" b="1" i="1" u="sng" dirty="0" smtClean="0">
                <a:latin typeface="Cambria" pitchFamily="18" charset="0"/>
              </a:rPr>
              <a:t>love</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8:1</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smtClean="0">
                <a:latin typeface="Cambria" pitchFamily="18" charset="0"/>
              </a:rPr>
              <a:t>Using the word “arrogant” or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physióō</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err="1" smtClean="0">
                <a:effectLst>
                  <a:outerShdw blurRad="38100" dist="38100" dir="2700000" algn="tl">
                    <a:srgbClr val="000000">
                      <a:alpha val="43137"/>
                    </a:srgbClr>
                  </a:outerShdw>
                </a:effectLst>
                <a:latin typeface="Cambria" pitchFamily="18" charset="0"/>
                <a:ea typeface="Cambria" panose="02040503050406030204" pitchFamily="18" charset="0"/>
              </a:rPr>
              <a:t>foo</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-see-ah'-o</a:t>
            </a:r>
            <a:r>
              <a:rPr lang="en-US" sz="2400" b="1" dirty="0" smtClean="0">
                <a:latin typeface="Cambria" pitchFamily="18" charset="0"/>
                <a:ea typeface="Cambria" panose="02040503050406030204" pitchFamily="18" charset="0"/>
              </a:rPr>
              <a:t>]   in </a:t>
            </a:r>
            <a:r>
              <a:rPr lang="en-US" sz="2400" b="1" dirty="0" smtClean="0">
                <a:latin typeface="Cambria" pitchFamily="18" charset="0"/>
              </a:rPr>
              <a:t>Greek, meaning “</a:t>
            </a:r>
            <a:r>
              <a:rPr lang="en-US" sz="2400" b="1" i="1" dirty="0" smtClean="0">
                <a:latin typeface="Cambria" pitchFamily="18" charset="0"/>
              </a:rPr>
              <a:t>to inflate, </a:t>
            </a:r>
            <a:r>
              <a:rPr lang="en-US" sz="2400" b="1" i="1" dirty="0">
                <a:latin typeface="Cambria" panose="02040503050406030204" pitchFamily="18" charset="0"/>
                <a:ea typeface="Cambria" panose="02040503050406030204" pitchFamily="18" charset="0"/>
              </a:rPr>
              <a:t>to be </a:t>
            </a:r>
            <a:r>
              <a:rPr lang="en-US" sz="2400" b="1" i="1" dirty="0" smtClean="0">
                <a:latin typeface="Cambria" panose="02040503050406030204" pitchFamily="18" charset="0"/>
                <a:ea typeface="Cambria" panose="02040503050406030204" pitchFamily="18" charset="0"/>
              </a:rPr>
              <a:t>puffed, or </a:t>
            </a:r>
            <a:r>
              <a:rPr lang="en-US" sz="2400" b="1" i="1" dirty="0" smtClean="0">
                <a:latin typeface="Cambria" pitchFamily="18" charset="0"/>
              </a:rPr>
              <a:t>to </a:t>
            </a:r>
            <a:r>
              <a:rPr lang="en-US" sz="2400" b="1" i="1" dirty="0">
                <a:latin typeface="Cambria" pitchFamily="18" charset="0"/>
              </a:rPr>
              <a:t>blow </a:t>
            </a:r>
            <a:r>
              <a:rPr lang="en-US" sz="2400" b="1" i="1" dirty="0" smtClean="0">
                <a:latin typeface="Cambria" pitchFamily="18" charset="0"/>
              </a:rPr>
              <a:t>up</a:t>
            </a:r>
            <a:r>
              <a:rPr lang="en-US" sz="2400" b="1" dirty="0" smtClean="0">
                <a:latin typeface="Cambria"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Using </a:t>
            </a:r>
            <a:r>
              <a:rPr lang="en-US" sz="2400" b="1" dirty="0">
                <a:latin typeface="Cambria" panose="02040503050406030204" pitchFamily="18" charset="0"/>
                <a:ea typeface="Cambria" panose="02040503050406030204" pitchFamily="18" charset="0"/>
              </a:rPr>
              <a:t>the word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edifies</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or</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oikodoméō</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ore-ka-doe-</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meh</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a:t>
            </a:r>
            <a:r>
              <a:rPr lang="en-US" sz="2400" b="1" dirty="0" smtClean="0">
                <a:latin typeface="Cambria" panose="02040503050406030204" pitchFamily="18" charset="0"/>
                <a:ea typeface="Cambria" panose="02040503050406030204" pitchFamily="18" charset="0"/>
              </a:rPr>
              <a:t>] in Greek</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meaning </a:t>
            </a:r>
            <a:r>
              <a:rPr lang="en-US" sz="2400" b="1" dirty="0">
                <a:latin typeface="Cambria" panose="02040503050406030204" pitchFamily="18" charset="0"/>
                <a:ea typeface="Cambria" panose="02040503050406030204" pitchFamily="18" charset="0"/>
              </a:rPr>
              <a:t>“</a:t>
            </a:r>
            <a:r>
              <a:rPr lang="en-US" sz="2400" b="1" i="1" dirty="0">
                <a:latin typeface="Cambria" pitchFamily="18" charset="0"/>
                <a:ea typeface="Cambria" panose="02040503050406030204" pitchFamily="18" charset="0"/>
              </a:rPr>
              <a:t>to </a:t>
            </a:r>
            <a:r>
              <a:rPr lang="en-US" sz="2400" b="1" i="1" dirty="0" smtClean="0">
                <a:latin typeface="Cambria" pitchFamily="18" charset="0"/>
                <a:ea typeface="Cambria" panose="02040503050406030204" pitchFamily="18" charset="0"/>
              </a:rPr>
              <a:t>build a house</a:t>
            </a:r>
            <a:r>
              <a:rPr lang="en-US" sz="2400" b="1" dirty="0" smtClean="0">
                <a:latin typeface="Cambria" pitchFamily="18" charset="0"/>
                <a:ea typeface="Cambria" panose="02040503050406030204" pitchFamily="18" charset="0"/>
              </a:rPr>
              <a:t>.”</a:t>
            </a:r>
          </a:p>
          <a:p>
            <a:pPr indent="457200">
              <a:spcAft>
                <a:spcPts val="1200"/>
              </a:spcAft>
            </a:pPr>
            <a:r>
              <a:rPr lang="en-US" sz="2400" b="1" dirty="0" smtClean="0">
                <a:latin typeface="Cambria" pitchFamily="18" charset="0"/>
                <a:ea typeface="Cambria" panose="02040503050406030204" pitchFamily="18" charset="0"/>
              </a:rPr>
              <a:t>A good interpretation of this last part of the verse should convey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knowledge blows up, but love builds up</a:t>
            </a:r>
            <a:r>
              <a:rPr lang="en-US" sz="2400" b="1" i="1" dirty="0" smtClean="0">
                <a:latin typeface="Cambria" pitchFamily="18" charset="0"/>
                <a:ea typeface="Cambria" panose="02040503050406030204"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Swindoll say . . . </a:t>
            </a:r>
            <a:r>
              <a:rPr lang="en-US" sz="2400" b="1" dirty="0" smtClean="0">
                <a:latin typeface="Cambria" pitchFamily="18" charset="0"/>
                <a:ea typeface="Cambria" panose="02040503050406030204" pitchFamily="18" charset="0"/>
              </a:rPr>
              <a:t>that knowledge is a God-given window into reality through which we can view life, but if it is not controlled by edifying love it can become a dangerous weapon that destroys rather that builds. </a:t>
            </a:r>
            <a:endParaRPr lang="en-US" sz="2400" b="1" dirty="0" smtClean="0">
              <a:latin typeface="Cambria" pitchFamily="18" charset="0"/>
            </a:endParaRPr>
          </a:p>
        </p:txBody>
      </p:sp>
    </p:spTree>
    <p:extLst>
      <p:ext uri="{BB962C8B-B14F-4D97-AF65-F5344CB8AC3E}">
        <p14:creationId xmlns:p14="http://schemas.microsoft.com/office/powerpoint/2010/main" xmlns="" val="34047465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Rather than self-inflating knowledge (</a:t>
            </a:r>
            <a:r>
              <a:rPr lang="en-US" sz="2400" b="1" dirty="0" smtClean="0">
                <a:effectLst>
                  <a:outerShdw blurRad="38100" dist="38100" dir="2700000" algn="tl">
                    <a:srgbClr val="000000">
                      <a:alpha val="43137"/>
                    </a:srgbClr>
                  </a:outerShdw>
                </a:effectLst>
                <a:latin typeface="Cambria" pitchFamily="18" charset="0"/>
              </a:rPr>
              <a:t>8:2</a:t>
            </a:r>
            <a:r>
              <a:rPr lang="en-US" sz="2400" b="1" dirty="0" smtClean="0">
                <a:latin typeface="Cambria" pitchFamily="18" charset="0"/>
              </a:rPr>
              <a:t>), Paul argues for the love of God (</a:t>
            </a:r>
            <a:r>
              <a:rPr lang="en-US" sz="2400" b="1" dirty="0" smtClean="0">
                <a:effectLst>
                  <a:outerShdw blurRad="38100" dist="38100" dir="2700000" algn="tl">
                    <a:srgbClr val="000000">
                      <a:alpha val="43137"/>
                    </a:srgbClr>
                  </a:outerShdw>
                </a:effectLst>
                <a:latin typeface="Cambria" pitchFamily="18" charset="0"/>
              </a:rPr>
              <a:t>8:3</a:t>
            </a:r>
            <a:r>
              <a:rPr lang="en-US" sz="2400" b="1" dirty="0" smtClean="0">
                <a:latin typeface="Cambria" pitchFamily="18" charset="0"/>
              </a:rPr>
              <a:t>), that manifests itself in love for others (</a:t>
            </a:r>
            <a:r>
              <a:rPr lang="en-US" sz="2400" b="1" dirty="0" smtClean="0">
                <a:effectLst>
                  <a:outerShdw blurRad="38100" dist="38100" dir="2700000" algn="tl">
                    <a:srgbClr val="000000">
                      <a:alpha val="43137"/>
                    </a:srgbClr>
                  </a:outerShdw>
                </a:effectLst>
                <a:latin typeface="Cambria" pitchFamily="18" charset="0"/>
              </a:rPr>
              <a:t>8:9</a:t>
            </a:r>
            <a:r>
              <a:rPr lang="en-US" sz="2400" b="1" dirty="0" smtClean="0">
                <a:latin typeface="Cambria" pitchFamily="18" charset="0"/>
              </a:rPr>
              <a:t>). </a:t>
            </a:r>
          </a:p>
          <a:p>
            <a:pPr indent="457200">
              <a:spcAft>
                <a:spcPts val="1200"/>
              </a:spcAft>
            </a:pPr>
            <a:r>
              <a:rPr lang="en-US" sz="2400" b="1" dirty="0" smtClean="0">
                <a:latin typeface="Cambria" pitchFamily="18" charset="0"/>
              </a:rPr>
              <a:t>Now, Paul brings this principle to bear on the issue of eating meat sacrificed to idols. All Christians share knowledge of the one true God through their faith in the one Lord, Jesus Christ.  </a:t>
            </a:r>
          </a:p>
          <a:p>
            <a:pPr indent="457200">
              <a:spcAft>
                <a:spcPts val="1200"/>
              </a:spcAft>
            </a:pPr>
            <a:r>
              <a:rPr lang="en-US" sz="2400" b="1" dirty="0" smtClean="0">
                <a:latin typeface="Cambria" pitchFamily="18" charset="0"/>
              </a:rPr>
              <a:t>Though the foolish pagans may believe that their statues of wood, gold, silver, and stone have some divine powers. </a:t>
            </a:r>
          </a:p>
          <a:p>
            <a:pPr indent="457200">
              <a:spcAft>
                <a:spcPts val="1200"/>
              </a:spcAft>
            </a:pPr>
            <a:r>
              <a:rPr lang="en-US" sz="2400" b="1" dirty="0" smtClean="0">
                <a:latin typeface="Cambria" pitchFamily="18" charset="0"/>
              </a:rPr>
              <a:t> Christians know they are merely man-made relics of a depraved religious system (</a:t>
            </a:r>
            <a:r>
              <a:rPr lang="en-US" sz="2400" b="1" dirty="0" smtClean="0">
                <a:effectLst>
                  <a:outerShdw blurRad="38100" dist="38100" dir="2700000" algn="tl">
                    <a:srgbClr val="000000">
                      <a:alpha val="43137"/>
                    </a:srgbClr>
                  </a:outerShdw>
                </a:effectLst>
                <a:latin typeface="Cambria" pitchFamily="18" charset="0"/>
              </a:rPr>
              <a:t>8:4-6</a:t>
            </a:r>
            <a:r>
              <a:rPr lang="en-US" sz="2400" b="1" dirty="0" smtClean="0">
                <a:latin typeface="Cambria" pitchFamily="18" charset="0"/>
              </a:rPr>
              <a:t>).</a:t>
            </a:r>
          </a:p>
        </p:txBody>
      </p:sp>
    </p:spTree>
    <p:extLst>
      <p:ext uri="{BB962C8B-B14F-4D97-AF65-F5344CB8AC3E}">
        <p14:creationId xmlns:p14="http://schemas.microsoft.com/office/powerpoint/2010/main" xmlns="" val="8418094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Based on this knowledge, the implication is clear: </a:t>
            </a:r>
          </a:p>
          <a:p>
            <a:pPr indent="457200">
              <a:spcAft>
                <a:spcPts val="1200"/>
              </a:spcAft>
            </a:pPr>
            <a:r>
              <a:rPr lang="en-US" sz="2400" b="1" dirty="0" smtClean="0">
                <a:latin typeface="Cambria" pitchFamily="18" charset="0"/>
              </a:rPr>
              <a:t>Since idols are merely human creations, and there is only one true God, eating meat that has been sacrificed to a piece of craved wood or molded silver is really inconsequential. </a:t>
            </a:r>
          </a:p>
          <a:p>
            <a:pPr indent="457200">
              <a:spcAft>
                <a:spcPts val="1200"/>
              </a:spcAft>
            </a:pPr>
            <a:r>
              <a:rPr lang="en-US" sz="2400" b="1" dirty="0" smtClean="0">
                <a:latin typeface="Cambria" pitchFamily="18" charset="0"/>
              </a:rPr>
              <a:t>After all, how can meat, in and of itself, be made evil by gods that don’t exit? </a:t>
            </a:r>
          </a:p>
          <a:p>
            <a:pPr indent="457200">
              <a:spcAft>
                <a:spcPts val="1200"/>
              </a:spcAft>
            </a:pPr>
            <a:r>
              <a:rPr lang="en-US" sz="2400" b="1" dirty="0" smtClean="0">
                <a:latin typeface="Cambria" pitchFamily="18" charset="0"/>
              </a:rPr>
              <a:t>Our Christian worldview should drive out the superstitions that often surround us </a:t>
            </a:r>
            <a:r>
              <a:rPr lang="en-US" sz="2400" b="1" dirty="0" smtClean="0">
                <a:effectLst>
                  <a:outerShdw blurRad="38100" dist="38100" dir="2700000" algn="tl">
                    <a:srgbClr val="000000">
                      <a:alpha val="43137"/>
                    </a:srgbClr>
                  </a:outerShdw>
                </a:effectLst>
                <a:latin typeface="Cambria" pitchFamily="18" charset="0"/>
              </a:rPr>
              <a:t>. . . </a:t>
            </a:r>
          </a:p>
          <a:p>
            <a:pPr indent="457200">
              <a:spcAft>
                <a:spcPts val="1200"/>
              </a:spcAft>
            </a:pPr>
            <a:r>
              <a:rPr lang="en-US" sz="2400" b="1" dirty="0" smtClean="0">
                <a:latin typeface="Cambria" pitchFamily="18" charset="0"/>
              </a:rPr>
              <a:t>Such as, fear of bad luck over broken mirrors, walking under ladders, black cats, or certain numbers, should be driven out by the knowledge believers have of the one true God and how his world works. </a:t>
            </a:r>
          </a:p>
        </p:txBody>
      </p:sp>
    </p:spTree>
    <p:extLst>
      <p:ext uri="{BB962C8B-B14F-4D97-AF65-F5344CB8AC3E}">
        <p14:creationId xmlns:p14="http://schemas.microsoft.com/office/powerpoint/2010/main" xmlns="" val="921946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0" y="1219200"/>
            <a:ext cx="8534401" cy="23229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Yet having this knowledge without love for God and one another can lead to all kind of problems.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Why?</a:t>
            </a:r>
          </a:p>
          <a:p>
            <a:pPr indent="457200">
              <a:spcAft>
                <a:spcPts val="1200"/>
              </a:spcAft>
            </a:pPr>
            <a:r>
              <a:rPr lang="en-US" sz="2400" b="1" dirty="0" smtClean="0">
                <a:latin typeface="Cambria" pitchFamily="18" charset="0"/>
              </a:rPr>
              <a:t>Because, not all believers have a mature understand of these things. </a:t>
            </a:r>
          </a:p>
        </p:txBody>
      </p:sp>
    </p:spTree>
    <p:extLst>
      <p:ext uri="{BB962C8B-B14F-4D97-AF65-F5344CB8AC3E}">
        <p14:creationId xmlns:p14="http://schemas.microsoft.com/office/powerpoint/2010/main" xmlns="" val="23771662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8418" y="1295400"/>
            <a:ext cx="8576982"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7</a:t>
            </a:r>
            <a:r>
              <a:rPr lang="en-US" sz="2800" i="1" dirty="0" smtClean="0">
                <a:latin typeface="Georgia" panose="02040502050405020303" pitchFamily="18" charset="0"/>
              </a:rPr>
              <a:t>However</a:t>
            </a:r>
            <a:r>
              <a:rPr lang="en-US" sz="2800" i="1" dirty="0">
                <a:latin typeface="Georgia" panose="02040502050405020303" pitchFamily="18" charset="0"/>
              </a:rPr>
              <a:t>, there is not in everyone that knowledge; for some, with consciousness of the idol, until now eat it as a thing offered to an idol; and their conscience, being weak, is defiled.  </a:t>
            </a:r>
            <a:r>
              <a:rPr lang="en-US" sz="2800" b="1" i="1" baseline="30000" dirty="0" smtClean="0">
                <a:latin typeface="Georgia" panose="02040502050405020303" pitchFamily="18" charset="0"/>
              </a:rPr>
              <a:t>8</a:t>
            </a:r>
            <a:r>
              <a:rPr lang="en-US" sz="2800" i="1" dirty="0" smtClean="0">
                <a:latin typeface="Georgia" panose="02040502050405020303" pitchFamily="18" charset="0"/>
              </a:rPr>
              <a:t>But</a:t>
            </a:r>
            <a:r>
              <a:rPr lang="en-US" sz="2800" i="1" dirty="0">
                <a:latin typeface="Georgia" panose="02040502050405020303" pitchFamily="18" charset="0"/>
              </a:rPr>
              <a:t> food does not commend us to God; for neither if we eat are we the better, nor if we do not eat are we the worse.  </a:t>
            </a:r>
            <a:r>
              <a:rPr lang="en-US" sz="2800" b="1" i="1" baseline="30000" dirty="0">
                <a:latin typeface="Georgia" panose="02040502050405020303" pitchFamily="18" charset="0"/>
              </a:rPr>
              <a:t>9 </a:t>
            </a:r>
            <a:r>
              <a:rPr lang="en-US" sz="2800" i="1" dirty="0">
                <a:latin typeface="Georgia" panose="02040502050405020303" pitchFamily="18" charset="0"/>
              </a:rPr>
              <a:t>But beware lest somehow this liberty of yours become a stumbling block to those who are weak. </a:t>
            </a:r>
            <a:endParaRPr lang="en-US" sz="26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8:7-9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61266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8:7-9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1" y="1219200"/>
            <a:ext cx="8399930"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Paul notes that not all believers have the same knowledge or understanding as do mature believers (</a:t>
            </a:r>
            <a:r>
              <a:rPr lang="en-US" sz="2400" b="1" dirty="0" smtClean="0">
                <a:effectLst>
                  <a:outerShdw blurRad="38100" dist="38100" dir="2700000" algn="tl">
                    <a:srgbClr val="000000">
                      <a:alpha val="43137"/>
                    </a:srgbClr>
                  </a:outerShdw>
                </a:effectLst>
                <a:latin typeface="Cambria" pitchFamily="18" charset="0"/>
              </a:rPr>
              <a:t>8:7</a:t>
            </a:r>
            <a:r>
              <a:rPr lang="en-US" sz="2400" b="1" dirty="0" smtClean="0">
                <a:latin typeface="Cambria" pitchFamily="18" charset="0"/>
              </a:rPr>
              <a:t>).</a:t>
            </a:r>
          </a:p>
          <a:p>
            <a:pPr indent="457200">
              <a:spcAft>
                <a:spcPts val="1200"/>
              </a:spcAft>
            </a:pPr>
            <a:r>
              <a:rPr lang="en-US" sz="2400" b="1" dirty="0" smtClean="0">
                <a:latin typeface="Cambria" pitchFamily="18" charset="0"/>
              </a:rPr>
              <a:t>In other words, some new believers who once were steeped in idolatrous religious cults may take longer to come to grips with a proper view of this new world. </a:t>
            </a:r>
          </a:p>
          <a:p>
            <a:pPr indent="457200">
              <a:spcAft>
                <a:spcPts val="1200"/>
              </a:spcAft>
            </a:pPr>
            <a:r>
              <a:rPr lang="en-US" sz="2400" b="1" dirty="0" smtClean="0">
                <a:latin typeface="Cambria" pitchFamily="18" charset="0"/>
              </a:rPr>
              <a:t>Just as it is today there are some believers:</a:t>
            </a:r>
          </a:p>
          <a:p>
            <a:pPr indent="457200">
              <a:spcAft>
                <a:spcPts val="1200"/>
              </a:spcAft>
            </a:pPr>
            <a:r>
              <a:rPr lang="en-US" sz="2400" b="1" dirty="0" smtClean="0">
                <a:latin typeface="Cambria" pitchFamily="18" charset="0"/>
              </a:rPr>
              <a:t>Who had been heavily involved in the wild party scene with lots of booze and drugs may balk at Christians who see nothing wrong with meeting friends at a “bar or grill.”</a:t>
            </a:r>
          </a:p>
          <a:p>
            <a:pPr indent="457200">
              <a:spcAft>
                <a:spcPts val="1200"/>
              </a:spcAft>
            </a:pPr>
            <a:r>
              <a:rPr lang="en-US" sz="2400" b="1" dirty="0" smtClean="0">
                <a:latin typeface="Cambria" pitchFamily="18" charset="0"/>
              </a:rPr>
              <a:t>Believers who were saved from a life of sex addiction who might raise their brows at a believer who has no problem going to see certain movies or visiting the beach. </a:t>
            </a:r>
          </a:p>
        </p:txBody>
      </p:sp>
    </p:spTree>
    <p:extLst>
      <p:ext uri="{BB962C8B-B14F-4D97-AF65-F5344CB8AC3E}">
        <p14:creationId xmlns:p14="http://schemas.microsoft.com/office/powerpoint/2010/main" xmlns="" val="32258279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8:7-9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0" y="1219200"/>
            <a:ext cx="853440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Or those who had been involved in eastern mysticism might believe that Christians who burn incense at home are unwittingly conjuring up demons.</a:t>
            </a:r>
          </a:p>
          <a:p>
            <a:pPr indent="457200">
              <a:spcAft>
                <a:spcPts val="1200"/>
              </a:spcAft>
            </a:pPr>
            <a:r>
              <a:rPr lang="en-US" sz="2400" b="1" dirty="0" smtClean="0">
                <a:latin typeface="Cambria" pitchFamily="18" charset="0"/>
              </a:rPr>
              <a:t>Knowledgeable Christian, however, know that in and of themselves, these places and thing are harmless. </a:t>
            </a:r>
          </a:p>
          <a:p>
            <a:pPr indent="457200">
              <a:spcAft>
                <a:spcPts val="1200"/>
              </a:spcAft>
            </a:pPr>
            <a:r>
              <a:rPr lang="en-US" sz="2400" b="1" dirty="0" smtClean="0">
                <a:latin typeface="Cambria" pitchFamily="18" charset="0"/>
              </a:rPr>
              <a:t>But younger Christians, new in the faith and early in their discipleship, may still associate these things with the  wicked practices in which they once participated. </a:t>
            </a:r>
          </a:p>
          <a:p>
            <a:pPr indent="457200">
              <a:spcAft>
                <a:spcPts val="1200"/>
              </a:spcAft>
            </a:pPr>
            <a:r>
              <a:rPr lang="en-US" sz="2400" b="1" dirty="0" smtClean="0">
                <a:latin typeface="Cambria" pitchFamily="18" charset="0"/>
              </a:rPr>
              <a:t>That’s why Paul appeals not just to the Corinthians knowledge of theology and logic, but to their responsibility to love those, who are saved but untaught and immature. </a:t>
            </a:r>
          </a:p>
          <a:p>
            <a:pPr indent="457200">
              <a:spcAft>
                <a:spcPts val="1200"/>
              </a:spcAft>
            </a:pPr>
            <a:r>
              <a:rPr lang="en-US" sz="2400" b="1" dirty="0" smtClean="0">
                <a:latin typeface="Cambria" pitchFamily="18" charset="0"/>
              </a:rPr>
              <a:t>Ignorant of a balanced Christian worldview, they may be easily offended at others exercise of their liberty. </a:t>
            </a:r>
          </a:p>
        </p:txBody>
      </p:sp>
    </p:spTree>
    <p:extLst>
      <p:ext uri="{BB962C8B-B14F-4D97-AF65-F5344CB8AC3E}">
        <p14:creationId xmlns:p14="http://schemas.microsoft.com/office/powerpoint/2010/main" xmlns="" val="27355034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8:7-9</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0" y="1143000"/>
            <a:ext cx="8534401" cy="552145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These new believers who were accustomed to the pagans theology of the idol – that it had in and of itself some real mystical power – still bought into the idea that the meat sacrificed to the idol was contaminated by association and therefore spiritually harmful to them (</a:t>
            </a:r>
            <a:r>
              <a:rPr lang="en-US" sz="2400" b="1" dirty="0" smtClean="0">
                <a:effectLst>
                  <a:outerShdw blurRad="38100" dist="38100" dir="2700000" algn="tl">
                    <a:srgbClr val="000000">
                      <a:alpha val="43137"/>
                    </a:srgbClr>
                  </a:outerShdw>
                </a:effectLst>
                <a:latin typeface="Cambria" pitchFamily="18" charset="0"/>
              </a:rPr>
              <a:t>8:7</a:t>
            </a:r>
            <a:r>
              <a:rPr lang="en-US" sz="2400" b="1" dirty="0" smtClean="0">
                <a:latin typeface="Cambria" pitchFamily="18" charset="0"/>
              </a:rPr>
              <a:t>).</a:t>
            </a:r>
          </a:p>
          <a:p>
            <a:pPr indent="457200">
              <a:spcAft>
                <a:spcPts val="1200"/>
              </a:spcAft>
            </a:pPr>
            <a:r>
              <a:rPr lang="en-US" sz="2400" b="1" dirty="0" smtClean="0">
                <a:latin typeface="Cambria" pitchFamily="18" charset="0"/>
              </a:rPr>
              <a:t>What these believers don’t realize is the meat issue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amoral</a:t>
            </a:r>
            <a:r>
              <a:rPr lang="en-US" sz="2400" b="1" i="1" dirty="0" smtClean="0">
                <a:latin typeface="Cambria" pitchFamily="18" charset="0"/>
              </a:rPr>
              <a:t>.”</a:t>
            </a:r>
            <a:r>
              <a:rPr lang="en-US" sz="2400" b="1" dirty="0" smtClean="0">
                <a:latin typeface="Cambria" pitchFamily="18" charset="0"/>
              </a:rPr>
              <a:t>  Eating meat would not affect their relationship with Christ one way or another (</a:t>
            </a:r>
            <a:r>
              <a:rPr lang="en-US" sz="2400" b="1" dirty="0" smtClean="0">
                <a:effectLst>
                  <a:outerShdw blurRad="38100" dist="38100" dir="2700000" algn="tl">
                    <a:srgbClr val="000000">
                      <a:alpha val="43137"/>
                    </a:srgbClr>
                  </a:outerShdw>
                </a:effectLst>
                <a:latin typeface="Cambria" pitchFamily="18" charset="0"/>
              </a:rPr>
              <a:t>8:8</a:t>
            </a:r>
            <a:r>
              <a:rPr lang="en-US" sz="2400" b="1" dirty="0" smtClean="0">
                <a:latin typeface="Cambria" pitchFamily="18" charset="0"/>
              </a:rPr>
              <a:t>).  The one who eats is not harmed; the one who abstains is not blessed. </a:t>
            </a:r>
          </a:p>
          <a:p>
            <a:pPr indent="457200">
              <a:spcAft>
                <a:spcPts val="1200"/>
              </a:spcAft>
            </a:pPr>
            <a:r>
              <a:rPr lang="en-US" sz="2400" b="1" dirty="0" smtClean="0">
                <a:latin typeface="Cambria" pitchFamily="18" charset="0"/>
              </a:rPr>
              <a:t>But, because many in Corinth still had a very sensitive conscience toward the issue of meat sacrificed to idols, Paul urged mature believers to exercise love by restraining their liberty when dealing with weaker brothers and sisters in Christ (</a:t>
            </a:r>
            <a:r>
              <a:rPr lang="en-US" sz="2400" b="1" dirty="0" smtClean="0">
                <a:effectLst>
                  <a:outerShdw blurRad="38100" dist="38100" dir="2700000" algn="tl">
                    <a:srgbClr val="000000">
                      <a:alpha val="43137"/>
                    </a:srgbClr>
                  </a:outerShdw>
                </a:effectLst>
                <a:latin typeface="Cambria" pitchFamily="18" charset="0"/>
              </a:rPr>
              <a:t>8:9</a:t>
            </a:r>
            <a:r>
              <a:rPr lang="en-US" sz="2400" b="1" dirty="0" smtClean="0">
                <a:latin typeface="Cambria" pitchFamily="18" charset="0"/>
              </a:rPr>
              <a:t>). </a:t>
            </a:r>
          </a:p>
        </p:txBody>
      </p:sp>
    </p:spTree>
    <p:extLst>
      <p:ext uri="{BB962C8B-B14F-4D97-AF65-F5344CB8AC3E}">
        <p14:creationId xmlns:p14="http://schemas.microsoft.com/office/powerpoint/2010/main" xmlns="" val="40923629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43000"/>
            <a:ext cx="8561294" cy="5583005"/>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a:t>
            </a:r>
            <a:r>
              <a:rPr lang="en-US" sz="2400" b="1" dirty="0" smtClean="0">
                <a:latin typeface="Cambria" panose="02040503050406030204" pitchFamily="18" charset="0"/>
                <a:ea typeface="Cambria" panose="02040503050406030204" pitchFamily="18" charset="0"/>
              </a:rPr>
              <a:t>study in First</a:t>
            </a:r>
            <a:r>
              <a:rPr lang="en-US" sz="2400" b="1" dirty="0" smtClean="0">
                <a:solidFill>
                  <a:srgbClr val="C00000"/>
                </a:solidFill>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Remember, the overarching issue in </a:t>
            </a:r>
            <a:r>
              <a:rPr lang="en-US" sz="2400" b="1" dirty="0">
                <a:latin typeface="Cambria" panose="02040503050406030204" pitchFamily="18" charset="0"/>
                <a:ea typeface="Cambria" panose="02040503050406030204" pitchFamily="18" charset="0"/>
              </a:rPr>
              <a:t>the church at Corinth is </a:t>
            </a:r>
            <a:r>
              <a:rPr lang="en-US" sz="2400" b="1" i="1" dirty="0">
                <a:latin typeface="Cambria" panose="02040503050406030204" pitchFamily="18" charset="0"/>
                <a:ea typeface="Cambria" panose="02040503050406030204" pitchFamily="18" charset="0"/>
              </a:rPr>
              <a:t>“</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 the </a:t>
            </a:r>
            <a:r>
              <a:rPr lang="en-US" sz="2400" b="1" dirty="0">
                <a:latin typeface="Cambria" panose="02040503050406030204" pitchFamily="18" charset="0"/>
                <a:ea typeface="Cambria" panose="02040503050406030204" pitchFamily="18" charset="0"/>
              </a:rPr>
              <a:t>development </a:t>
            </a:r>
            <a:r>
              <a:rPr lang="en-US" sz="2400" b="1" dirty="0" smtClean="0">
                <a:latin typeface="Cambria" panose="02040503050406030204" pitchFamily="18" charset="0"/>
                <a:ea typeface="Cambria" panose="02040503050406030204" pitchFamily="18" charset="0"/>
              </a:rPr>
              <a:t> of </a:t>
            </a:r>
            <a:r>
              <a:rPr lang="en-US" sz="240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400" b="1" dirty="0" smtClean="0">
                <a:latin typeface="Cambria" panose="02040503050406030204" pitchFamily="18" charset="0"/>
                <a:ea typeface="Cambria" panose="02040503050406030204" pitchFamily="18" charset="0"/>
              </a:rPr>
              <a:t>.  So the corrective in this letter 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dirty="0">
                <a:latin typeface="Cambria" panose="02040503050406030204" pitchFamily="18" charset="0"/>
                <a:ea typeface="Cambria" panose="02040503050406030204" pitchFamily="18" charset="0"/>
              </a:rPr>
              <a:t> rather than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chapter eight of this fourth section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Family and Fellowship,”</a:t>
            </a:r>
            <a:r>
              <a:rPr lang="en-US" sz="2400" b="1" dirty="0" smtClean="0">
                <a:latin typeface="Cambria" panose="02040503050406030204" pitchFamily="18" charset="0"/>
                <a:ea typeface="Cambria" panose="02040503050406030204" pitchFamily="18" charset="0"/>
              </a:rPr>
              <a:t> Paul </a:t>
            </a:r>
            <a:r>
              <a:rPr lang="en-US" sz="2400" b="1" dirty="0">
                <a:latin typeface="Cambria" panose="02040503050406030204" pitchFamily="18" charset="0"/>
                <a:ea typeface="Cambria" panose="02040503050406030204" pitchFamily="18" charset="0"/>
              </a:rPr>
              <a:t>addresses the specific issue concerning meat sacrificed to idols and Christian freedom, which was causing division and controversy within the Christian community in Corinth.</a:t>
            </a: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183" y="1295400"/>
            <a:ext cx="8644217" cy="4585871"/>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10</a:t>
            </a:r>
            <a:r>
              <a:rPr lang="en-US" sz="2800" i="1" dirty="0" smtClean="0">
                <a:latin typeface="Georgia" panose="02040502050405020303" pitchFamily="18" charset="0"/>
              </a:rPr>
              <a:t>For </a:t>
            </a:r>
            <a:r>
              <a:rPr lang="en-US" sz="2800" i="1" dirty="0">
                <a:latin typeface="Georgia" panose="02040502050405020303" pitchFamily="18" charset="0"/>
              </a:rPr>
              <a:t>if anyone sees you who have knowledge eating in an idol’s temple, will not the conscience of him who is weak be emboldened to eat those things offered to idols?  </a:t>
            </a:r>
            <a:r>
              <a:rPr lang="en-US" sz="2800" b="1" i="1" baseline="30000" dirty="0" smtClean="0">
                <a:latin typeface="Georgia" panose="02040502050405020303" pitchFamily="18" charset="0"/>
              </a:rPr>
              <a:t>11</a:t>
            </a:r>
            <a:r>
              <a:rPr lang="en-US" sz="2800" i="1" dirty="0" smtClean="0">
                <a:latin typeface="Georgia" panose="02040502050405020303" pitchFamily="18" charset="0"/>
              </a:rPr>
              <a:t>And</a:t>
            </a:r>
            <a:r>
              <a:rPr lang="en-US" sz="2800" i="1" dirty="0">
                <a:latin typeface="Georgia" panose="02040502050405020303" pitchFamily="18" charset="0"/>
              </a:rPr>
              <a:t> because of your knowledge shall the weak brother perish, for whom Christ died?  </a:t>
            </a:r>
            <a:r>
              <a:rPr lang="en-US" sz="2800" b="1" i="1" baseline="30000" dirty="0" smtClean="0">
                <a:latin typeface="Georgia" panose="02040502050405020303" pitchFamily="18" charset="0"/>
              </a:rPr>
              <a:t>12</a:t>
            </a:r>
            <a:r>
              <a:rPr lang="en-US" sz="2800" i="1" dirty="0" smtClean="0">
                <a:latin typeface="Georgia" panose="02040502050405020303" pitchFamily="18" charset="0"/>
              </a:rPr>
              <a:t>But</a:t>
            </a:r>
            <a:r>
              <a:rPr lang="en-US" sz="2800" i="1" dirty="0">
                <a:latin typeface="Georgia" panose="02040502050405020303" pitchFamily="18" charset="0"/>
              </a:rPr>
              <a:t> when you thus sin against the brethren, and wound their weak conscience, you sin against Christ.  </a:t>
            </a:r>
            <a:r>
              <a:rPr lang="en-US" sz="2800" b="1" i="1" baseline="30000" dirty="0" smtClean="0">
                <a:latin typeface="Georgia" panose="02040502050405020303" pitchFamily="18" charset="0"/>
              </a:rPr>
              <a:t>13</a:t>
            </a:r>
            <a:r>
              <a:rPr lang="en-US" sz="2800" i="1" dirty="0" smtClean="0">
                <a:latin typeface="Georgia" panose="02040502050405020303" pitchFamily="18" charset="0"/>
              </a:rPr>
              <a:t>Therefore</a:t>
            </a:r>
            <a:r>
              <a:rPr lang="en-US" sz="2800" i="1" dirty="0">
                <a:latin typeface="Georgia" panose="02040502050405020303" pitchFamily="18" charset="0"/>
              </a:rPr>
              <a:t>, if food makes my brother stumble, I will never again eat meat, lest I make my brother stumble.</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8:10-13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05172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8:10-13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9270" y="1219200"/>
            <a:ext cx="8534401"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in </a:t>
            </a:r>
            <a:r>
              <a:rPr lang="en-US" sz="2400" b="1" dirty="0" smtClean="0">
                <a:effectLst>
                  <a:outerShdw blurRad="38100" dist="38100" dir="2700000" algn="tl">
                    <a:srgbClr val="000000">
                      <a:alpha val="43137"/>
                    </a:srgbClr>
                  </a:outerShdw>
                </a:effectLst>
                <a:latin typeface="Cambria" pitchFamily="18" charset="0"/>
              </a:rPr>
              <a:t>8:10</a:t>
            </a:r>
            <a:r>
              <a:rPr lang="en-US" sz="2400" b="1" dirty="0" smtClean="0">
                <a:latin typeface="Cambria" pitchFamily="18" charset="0"/>
              </a:rPr>
              <a:t>, Paul reveals the folly that results from the arrogant application of knowledge. </a:t>
            </a:r>
          </a:p>
          <a:p>
            <a:pPr indent="457200">
              <a:spcAft>
                <a:spcPts val="1200"/>
              </a:spcAft>
            </a:pPr>
            <a:r>
              <a:rPr lang="en-US" sz="2400" b="1" dirty="0" smtClean="0">
                <a:latin typeface="Cambria" pitchFamily="18" charset="0"/>
              </a:rPr>
              <a:t>Many who were considered mature in knowledge felt so sure that the meat sacrificed to idols was nothing that they rushed straight into the temples to eat the meat hot of the altars. </a:t>
            </a:r>
          </a:p>
          <a:p>
            <a:pPr indent="457200">
              <a:spcAft>
                <a:spcPts val="1200"/>
              </a:spcAft>
            </a:pPr>
            <a:r>
              <a:rPr lang="en-US" sz="2400" b="1" dirty="0" smtClean="0">
                <a:latin typeface="Cambria" pitchFamily="18" charset="0"/>
              </a:rPr>
              <a:t>These bold but insensitive carnal believers had overstepped their liberty, failing to temper their decisions with love and self-control.  As a result, they careened headlong into licentiousness and brought a number of immature believers with them.</a:t>
            </a:r>
          </a:p>
          <a:p>
            <a:pPr indent="457200">
              <a:spcAft>
                <a:spcPts val="1200"/>
              </a:spcAft>
            </a:pPr>
            <a:r>
              <a:rPr lang="en-US" sz="2400" b="1" dirty="0" smtClean="0">
                <a:latin typeface="Cambria" pitchFamily="18" charset="0"/>
              </a:rPr>
              <a:t>Those immature believers had not yet come to a place where they could say, </a:t>
            </a:r>
            <a:r>
              <a:rPr lang="en-US" sz="2400" b="1" i="1" dirty="0" smtClean="0">
                <a:latin typeface="Cambria" pitchFamily="18" charset="0"/>
              </a:rPr>
              <a:t>“This is just a piece of meat.”</a:t>
            </a:r>
          </a:p>
        </p:txBody>
      </p:sp>
    </p:spTree>
    <p:extLst>
      <p:ext uri="{BB962C8B-B14F-4D97-AF65-F5344CB8AC3E}">
        <p14:creationId xmlns:p14="http://schemas.microsoft.com/office/powerpoint/2010/main" xmlns="" val="27568111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8:10-13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93694"/>
            <a:ext cx="8668871"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For them it was still a means of worshiping false gods, resulting in a violation of their conscience and a corruption of their immature faith (</a:t>
            </a:r>
            <a:r>
              <a:rPr lang="en-US" sz="2400" b="1" dirty="0" smtClean="0">
                <a:effectLst>
                  <a:outerShdw blurRad="38100" dist="38100" dir="2700000" algn="tl">
                    <a:srgbClr val="000000">
                      <a:alpha val="43137"/>
                    </a:srgbClr>
                  </a:outerShdw>
                </a:effectLst>
                <a:latin typeface="Cambria" pitchFamily="18" charset="0"/>
              </a:rPr>
              <a:t>8:11</a:t>
            </a:r>
            <a:r>
              <a:rPr lang="en-US" sz="2400" b="1" dirty="0" smtClean="0">
                <a:latin typeface="Cambria" pitchFamily="18" charset="0"/>
              </a:rPr>
              <a:t>).</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Romans 14:14-15</a:t>
            </a:r>
            <a:r>
              <a:rPr lang="en-US" sz="2400" b="1" dirty="0" smtClean="0">
                <a:latin typeface="Cambria" pitchFamily="18" charset="0"/>
              </a:rPr>
              <a:t>, Paul tells us how to wisely and lovingly adjust the application of our knowledge to the spiritual needs of weaker believers.</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Saying . . .</a:t>
            </a:r>
            <a:r>
              <a:rPr lang="en-US" sz="2400" b="1" dirty="0" smtClean="0">
                <a:latin typeface="Cambria" pitchFamily="18" charset="0"/>
              </a:rPr>
              <a:t> </a:t>
            </a:r>
            <a:r>
              <a:rPr lang="en-US" sz="2400" b="1" i="1" dirty="0" smtClean="0">
                <a:latin typeface="Cambria" pitchFamily="18" charset="0"/>
              </a:rPr>
              <a:t>“I know and am convinced in the Lord Jesus that nothing is unclean in itself; but to him who thinks anything to be unclean, to him it is unclean.  For if because of food your brother is hurt, you are not longer walking according to love. Do not destroy with your food him for whom Christ died.”</a:t>
            </a:r>
            <a:r>
              <a:rPr lang="en-US" sz="2400" b="1" dirty="0" smtClean="0">
                <a:latin typeface="Cambria" pitchFamily="18" charset="0"/>
              </a:rPr>
              <a:t> </a:t>
            </a:r>
          </a:p>
          <a:p>
            <a:pPr indent="457200">
              <a:spcAft>
                <a:spcPts val="1200"/>
              </a:spcAft>
            </a:pPr>
            <a:r>
              <a:rPr lang="en-US" sz="2400" b="1" dirty="0" smtClean="0">
                <a:latin typeface="Cambria" pitchFamily="18" charset="0"/>
              </a:rPr>
              <a:t>Returning to this issue in </a:t>
            </a:r>
            <a:r>
              <a:rPr lang="en-US" sz="2400" b="1" dirty="0" smtClean="0">
                <a:effectLst>
                  <a:outerShdw blurRad="38100" dist="38100" dir="2700000" algn="tl">
                    <a:srgbClr val="000000">
                      <a:alpha val="43137"/>
                    </a:srgbClr>
                  </a:outerShdw>
                </a:effectLst>
                <a:latin typeface="Cambria" pitchFamily="18" charset="0"/>
              </a:rPr>
              <a:t>8:12</a:t>
            </a:r>
            <a:r>
              <a:rPr lang="en-US" sz="2400" b="1" dirty="0" smtClean="0">
                <a:latin typeface="Cambria" pitchFamily="18" charset="0"/>
              </a:rPr>
              <a:t> Paul says, </a:t>
            </a:r>
            <a:r>
              <a:rPr lang="en-US" sz="2400" b="1" i="1" dirty="0" smtClean="0">
                <a:latin typeface="Cambria" pitchFamily="18" charset="0"/>
              </a:rPr>
              <a:t>“By sinning against the brethren and wounding their conscience when it is weak, you sin against Christ.”</a:t>
            </a:r>
          </a:p>
        </p:txBody>
      </p:sp>
    </p:spTree>
    <p:extLst>
      <p:ext uri="{BB962C8B-B14F-4D97-AF65-F5344CB8AC3E}">
        <p14:creationId xmlns:p14="http://schemas.microsoft.com/office/powerpoint/2010/main" xmlns="" val="39928940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8:10-13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12376" y="1219200"/>
            <a:ext cx="8534401" cy="550920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heart of the problem is a failure of knowledgeable believers to look out not only for their own interests but also for the interests of others (</a:t>
            </a:r>
            <a:r>
              <a:rPr lang="en-US" sz="2400" b="1" dirty="0" smtClean="0">
                <a:effectLst>
                  <a:outerShdw blurRad="38100" dist="38100" dir="2700000" algn="tl">
                    <a:srgbClr val="000000">
                      <a:alpha val="43137"/>
                    </a:srgbClr>
                  </a:outerShdw>
                </a:effectLst>
                <a:latin typeface="Cambria" pitchFamily="18" charset="0"/>
              </a:rPr>
              <a:t>Phil. 2:4</a:t>
            </a:r>
            <a:r>
              <a:rPr lang="en-US" sz="2400" b="1" dirty="0" smtClean="0">
                <a:latin typeface="Cambria" pitchFamily="18" charset="0"/>
              </a:rPr>
              <a:t>).</a:t>
            </a:r>
          </a:p>
          <a:p>
            <a:pPr indent="457200">
              <a:spcAft>
                <a:spcPts val="1200"/>
              </a:spcAft>
            </a:pPr>
            <a:r>
              <a:rPr lang="en-US" sz="2400" b="1" dirty="0" smtClean="0">
                <a:latin typeface="Cambria" pitchFamily="18" charset="0"/>
              </a:rPr>
              <a:t>By indiscreetly flaunting their liberty in Christ to eat any kind of meat they wanted, whenever they pleased, those believers weakened the fellowship of the church.</a:t>
            </a:r>
          </a:p>
          <a:p>
            <a:pPr indent="457200">
              <a:spcAft>
                <a:spcPts val="1200"/>
              </a:spcAft>
            </a:pPr>
            <a:r>
              <a:rPr lang="en-US" sz="2400" b="1" dirty="0" smtClean="0">
                <a:latin typeface="Cambria" pitchFamily="18" charset="0"/>
              </a:rPr>
              <a:t>Paul attacks this foolish flaunting of freedom before weaker believers with an extreme solution: </a:t>
            </a:r>
            <a:r>
              <a:rPr lang="en-US" sz="2400" b="1" i="1" dirty="0" smtClean="0">
                <a:latin typeface="Cambria" pitchFamily="18" charset="0"/>
              </a:rPr>
              <a:t>“If food causes my brother to stumble, I will never eat food again”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8:13</a:t>
            </a:r>
            <a:r>
              <a:rPr lang="en-US" sz="2400" b="1" dirty="0" smtClean="0">
                <a:latin typeface="Cambria" pitchFamily="18" charset="0"/>
              </a:rPr>
              <a:t>). Translated in Greek it says, </a:t>
            </a:r>
            <a:r>
              <a:rPr lang="en-US" sz="2400" b="1" i="1" dirty="0" smtClean="0">
                <a:effectLst>
                  <a:outerShdw blurRad="38100" dist="38100" dir="2700000" algn="tl">
                    <a:srgbClr val="000000">
                      <a:alpha val="43137"/>
                    </a:srgbClr>
                  </a:outerShdw>
                </a:effectLst>
                <a:latin typeface="Cambria" pitchFamily="18" charset="0"/>
              </a:rPr>
              <a:t>“Never, ever … unto the age.”</a:t>
            </a:r>
            <a:r>
              <a:rPr lang="en-US" sz="2400" b="1" dirty="0" smtClean="0">
                <a:latin typeface="Cambria" pitchFamily="18" charset="0"/>
              </a:rPr>
              <a:t> </a:t>
            </a:r>
          </a:p>
          <a:p>
            <a:pPr indent="457200">
              <a:spcAft>
                <a:spcPts val="1200"/>
              </a:spcAft>
            </a:pPr>
            <a:r>
              <a:rPr lang="en-US" sz="2400" b="1" dirty="0" smtClean="0">
                <a:latin typeface="Cambria" pitchFamily="18" charset="0"/>
              </a:rPr>
              <a:t>In other words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If enjoying meat meant dragging a brother in Christ back into a lifestyle he had escaped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Paul would rather abstain from eating meat forever!</a:t>
            </a:r>
          </a:p>
        </p:txBody>
      </p:sp>
    </p:spTree>
    <p:extLst>
      <p:ext uri="{BB962C8B-B14F-4D97-AF65-F5344CB8AC3E}">
        <p14:creationId xmlns:p14="http://schemas.microsoft.com/office/powerpoint/2010/main" xmlns="" val="1425308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8:10-13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193053"/>
            <a:ext cx="8534401" cy="461664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isn’t talking about tiptoeing around the legalistic scruples of sanctimonious believers – who have made Christianity a meticulous system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dos</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and</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don’ts</a:t>
            </a:r>
            <a:r>
              <a:rPr lang="en-US" sz="2400" b="1" i="1" dirty="0" smtClean="0">
                <a:latin typeface="Cambria" pitchFamily="18" charset="0"/>
              </a:rPr>
              <a:t>.”</a:t>
            </a:r>
          </a:p>
          <a:p>
            <a:pPr indent="457200">
              <a:spcAft>
                <a:spcPts val="1200"/>
              </a:spcAft>
            </a:pPr>
            <a:r>
              <a:rPr lang="en-US" sz="2400" b="1" dirty="0" smtClean="0">
                <a:latin typeface="Cambria" pitchFamily="18" charset="0"/>
              </a:rPr>
              <a:t>Paul takes a strong stand against the religious legalism of self-proclaimed experts in the Law who, for theological reasons, want to drag every Christian under the yoke of Judaism (</a:t>
            </a:r>
            <a:r>
              <a:rPr lang="en-US" sz="2400" b="1" dirty="0" smtClean="0">
                <a:effectLst>
                  <a:outerShdw blurRad="38100" dist="38100" dir="2700000" algn="tl">
                    <a:srgbClr val="000000">
                      <a:alpha val="43137"/>
                    </a:srgbClr>
                  </a:outerShdw>
                </a:effectLst>
                <a:latin typeface="Cambria" pitchFamily="18" charset="0"/>
              </a:rPr>
              <a:t>Gal. 5;1; 1 Tim 1:7</a:t>
            </a:r>
            <a:r>
              <a:rPr lang="en-US" sz="2400" b="1" dirty="0" smtClean="0">
                <a:latin typeface="Cambria" pitchFamily="18" charset="0"/>
              </a:rPr>
              <a:t>).</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That’s not what this is about</a:t>
            </a:r>
            <a:r>
              <a:rPr lang="en-US" sz="2400" b="1" i="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p>
          <a:p>
            <a:pPr indent="457200">
              <a:spcAft>
                <a:spcPts val="1200"/>
              </a:spcAft>
            </a:pPr>
            <a:r>
              <a:rPr lang="en-US" sz="2400" b="1" dirty="0" smtClean="0">
                <a:latin typeface="Cambria" pitchFamily="18" charset="0"/>
              </a:rPr>
              <a:t>Instead, Paul is talking about protecting the tender conscience of weaker believers.  In a nutshell, Paul is telling us that Christian love must wisely temper Christian liberty. </a:t>
            </a:r>
            <a:endParaRPr lang="en-US" sz="2400" b="1" i="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531261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Tempering Liberty with Love</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Tempering Liberty with love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941" y="1219200"/>
            <a:ext cx="8610600" cy="4930581"/>
          </a:xfrm>
          <a:prstGeom prst="rect">
            <a:avLst/>
          </a:prstGeom>
          <a:noFill/>
          <a:effectLst/>
        </p:spPr>
        <p:txBody>
          <a:bodyPr wrap="square" rtlCol="0">
            <a:spAutoFit/>
          </a:bodyPr>
          <a:lstStyle/>
          <a:p>
            <a:pPr indent="457200">
              <a:spcAft>
                <a:spcPts val="12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370" b="1" dirty="0" smtClean="0">
                <a:latin typeface="Cambria" panose="02040503050406030204" pitchFamily="18" charset="0"/>
                <a:ea typeface="Cambria" panose="02040503050406030204" pitchFamily="18" charset="0"/>
              </a:rPr>
              <a:t>closes with this story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70" b="1" dirty="0" smtClean="0">
                <a:latin typeface="Cambria" panose="02040503050406030204" pitchFamily="18" charset="0"/>
                <a:ea typeface="Cambria" panose="02040503050406030204" pitchFamily="18" charset="0"/>
              </a:rPr>
              <a:t>  You meet a young Christian at church, and you strike up a friendship, and then you realize that your new friend looks up to you for spiritual guidance. </a:t>
            </a:r>
            <a:endParaRPr lang="en-US" sz="2360" b="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Right </a:t>
            </a:r>
            <a:r>
              <a:rPr lang="en-US" sz="2370" b="1" dirty="0">
                <a:latin typeface="Cambria" panose="02040503050406030204" pitchFamily="18" charset="0"/>
                <a:ea typeface="Cambria" panose="02040503050406030204" pitchFamily="18" charset="0"/>
              </a:rPr>
              <a:t>away </a:t>
            </a:r>
            <a:r>
              <a:rPr lang="en-US" sz="2370" b="1" dirty="0" smtClean="0">
                <a:latin typeface="Cambria" panose="02040503050406030204" pitchFamily="18" charset="0"/>
                <a:ea typeface="Cambria" panose="02040503050406030204" pitchFamily="18" charset="0"/>
              </a:rPr>
              <a:t>you detect your friend has not been discipled, adequately in the faith.  There are no discernible signs of mature spiritual knowledge.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You are a seasoned marathon runner, your new friend is just getting into a jog.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do you do?</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Do you slow your pace to help this person that Paul refers to as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weaker brother</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or do you pass him or her off to someone more at that level?</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Tempering Liberty with love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19636" y="1143001"/>
            <a:ext cx="8763000" cy="5603072"/>
          </a:xfrm>
          <a:prstGeom prst="rect">
            <a:avLst/>
          </a:prstGeom>
          <a:noFill/>
          <a:effectLst/>
        </p:spPr>
        <p:txBody>
          <a:bodyPr wrap="square" rtlCol="0">
            <a:spAutoFit/>
          </a:bodyPr>
          <a:lstStyle/>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Let’s assume that your new friend is a recovering alcoholic,  saved after a twenty year battle and is now slowly learning to live a life that doesn’t revolve around bars and nightclubs.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While you come from a family that occasionally enjoys a glass of wine with a nice meal, may serve champagne at a special occasion, or may use alcohol in cooking certain foods.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What do you do when your new friend comes over?</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Do you cook the same recipes and serve the same beverages?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Or do you surrender your own freedom in Christ for the sake of your new friend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the weaker believer?</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Or do you just avoid the hassle and not invite your friend into your life?</a:t>
            </a:r>
          </a:p>
        </p:txBody>
      </p:sp>
    </p:spTree>
    <p:extLst>
      <p:ext uri="{BB962C8B-B14F-4D97-AF65-F5344CB8AC3E}">
        <p14:creationId xmlns:p14="http://schemas.microsoft.com/office/powerpoint/2010/main" xmlns="" val="2418705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Tempering Liberty with love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5084469"/>
          </a:xfrm>
          <a:prstGeom prst="rect">
            <a:avLst/>
          </a:prstGeom>
          <a:noFill/>
          <a:effectLst/>
        </p:spPr>
        <p:txBody>
          <a:bodyPr wrap="square" rtlCol="0">
            <a:spAutoFit/>
          </a:bodyPr>
          <a:lstStyle/>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These types of situations reveal our real attitudes.  Even though today we don’t have to battle the issue of eating meat sacrificed to idols.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Our world is cluttered with controversial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“gray areas” </a:t>
            </a:r>
            <a:r>
              <a:rPr lang="en-US" sz="2370" b="1" dirty="0" smtClean="0">
                <a:latin typeface="Cambria" panose="02040503050406030204" pitchFamily="18" charset="0"/>
                <a:ea typeface="Cambria" panose="02040503050406030204" pitchFamily="18" charset="0"/>
              </a:rPr>
              <a:t>that can trip up those who are not yet skilled enough to nimbly navigate them.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When you encounter these issues, you need to quickly determine the proper priority. </a:t>
            </a:r>
          </a:p>
          <a:p>
            <a:pPr marL="457200" indent="-342900">
              <a:spcAft>
                <a:spcPts val="1200"/>
              </a:spcAft>
              <a:buFont typeface="Wingdings" panose="05000000000000000000" pitchFamily="2" charset="2"/>
              <a:buChar char="Ø"/>
              <a:tabLst>
                <a:tab pos="457200" algn="l"/>
                <a:tab pos="627063" algn="l"/>
              </a:tabLst>
            </a:pPr>
            <a:r>
              <a:rPr lang="en-US" sz="2370" b="1" dirty="0" smtClean="0">
                <a:latin typeface="Cambria" panose="02040503050406030204" pitchFamily="18" charset="0"/>
                <a:ea typeface="Cambria" panose="02040503050406030204" pitchFamily="18" charset="0"/>
              </a:rPr>
              <a:t>Do you exercise your Christian liberty or practice Jesus love?</a:t>
            </a:r>
          </a:p>
          <a:p>
            <a:pPr marL="457200" indent="-342900">
              <a:spcAft>
                <a:spcPts val="1200"/>
              </a:spcAft>
              <a:buFont typeface="Wingdings" panose="05000000000000000000" pitchFamily="2" charset="2"/>
              <a:buChar char="Ø"/>
              <a:tabLst>
                <a:tab pos="457200" algn="l"/>
                <a:tab pos="627063" algn="l"/>
              </a:tabLst>
            </a:pPr>
            <a:r>
              <a:rPr lang="en-US" sz="2370" b="1" dirty="0" smtClean="0">
                <a:latin typeface="Cambria" panose="02040503050406030204" pitchFamily="18" charset="0"/>
                <a:ea typeface="Cambria" panose="02040503050406030204" pitchFamily="18" charset="0"/>
              </a:rPr>
              <a:t>Do you view weaker believers as nuisances or embrace them as those who need to be discipled in the faith?</a:t>
            </a:r>
          </a:p>
        </p:txBody>
      </p:sp>
    </p:spTree>
    <p:extLst>
      <p:ext uri="{BB962C8B-B14F-4D97-AF65-F5344CB8AC3E}">
        <p14:creationId xmlns:p14="http://schemas.microsoft.com/office/powerpoint/2010/main" xmlns="" val="7166710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Tempering Liberty with love</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4355038"/>
          </a:xfrm>
          <a:prstGeom prst="rect">
            <a:avLst/>
          </a:prstGeom>
          <a:noFill/>
          <a:effectLst/>
        </p:spPr>
        <p:txBody>
          <a:bodyPr wrap="square" rtlCol="0">
            <a:spAutoFit/>
          </a:bodyPr>
          <a:lstStyle/>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Regardless of our differing stance on the </a:t>
            </a:r>
            <a:r>
              <a:rPr lang="en-US" sz="2370" b="1" i="1" u="sng" dirty="0" smtClean="0">
                <a:latin typeface="Cambria" panose="02040503050406030204" pitchFamily="18" charset="0"/>
                <a:ea typeface="Cambria" panose="02040503050406030204" pitchFamily="18" charset="0"/>
              </a:rPr>
              <a:t>gray</a:t>
            </a:r>
            <a:r>
              <a:rPr lang="en-US" sz="2370" b="1" dirty="0" smtClean="0">
                <a:latin typeface="Cambria" panose="02040503050406030204" pitchFamily="18" charset="0"/>
                <a:ea typeface="Cambria" panose="02040503050406030204" pitchFamily="18" charset="0"/>
              </a:rPr>
              <a:t> </a:t>
            </a:r>
            <a:r>
              <a:rPr lang="en-US" sz="2370" b="1" i="1" u="sng" dirty="0" smtClean="0">
                <a:latin typeface="Cambria" panose="02040503050406030204" pitchFamily="18" charset="0"/>
                <a:ea typeface="Cambria" panose="02040503050406030204" pitchFamily="18" charset="0"/>
              </a:rPr>
              <a:t>issues</a:t>
            </a:r>
            <a:r>
              <a:rPr lang="en-US" sz="2370" b="1" dirty="0" smtClean="0">
                <a:latin typeface="Cambria" panose="02040503050406030204" pitchFamily="18" charset="0"/>
                <a:ea typeface="Cambria" panose="02040503050406030204" pitchFamily="18" charset="0"/>
              </a:rPr>
              <a:t> of life, we all have been called to obey one black-and-white command in scripture: </a:t>
            </a:r>
            <a:r>
              <a:rPr lang="en-US" sz="2370" b="1" i="1" dirty="0" smtClean="0">
                <a:latin typeface="Cambria" panose="02040503050406030204" pitchFamily="18" charset="0"/>
                <a:ea typeface="Cambria" panose="02040503050406030204" pitchFamily="18" charset="0"/>
              </a:rPr>
              <a:t>“Love one another”</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13:34</a:t>
            </a:r>
            <a:r>
              <a:rPr lang="en-US" sz="237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Here John reminds us that, in every situation, we are to wisely apply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control</a:t>
            </a:r>
            <a:r>
              <a:rPr lang="en-US" sz="2370" b="1" dirty="0" smtClean="0">
                <a:latin typeface="Cambria" panose="02040503050406030204" pitchFamily="18" charset="0"/>
                <a:ea typeface="Cambria" panose="02040503050406030204" pitchFamily="18" charset="0"/>
              </a:rPr>
              <a:t>, not always seeking to live out our own freedom in Christ.</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But looking for opportunities to show patience and extend grace toward others. </a:t>
            </a:r>
          </a:p>
          <a:p>
            <a:pPr indent="457200">
              <a:spcAft>
                <a:spcPts val="1200"/>
              </a:spcAft>
              <a:tabLst>
                <a:tab pos="457200" algn="l"/>
              </a:tabLst>
            </a:pPr>
            <a:r>
              <a:rPr lang="en-US" sz="2370" b="1" dirty="0" smtClean="0">
                <a:latin typeface="Cambria" panose="02040503050406030204" pitchFamily="18" charset="0"/>
                <a:ea typeface="Cambria" panose="02040503050406030204" pitchFamily="18" charset="0"/>
              </a:rPr>
              <a:t>That’s how we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“Temper our liberty with love!”</a:t>
            </a:r>
            <a:r>
              <a:rPr lang="en-US" sz="237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Patience</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and</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endParaRPr lang="en-US" sz="237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33242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776486" y="3098189"/>
            <a:ext cx="5570679" cy="461665"/>
          </a:xfrm>
          <a:prstGeom prst="rect">
            <a:avLst/>
          </a:prstGeom>
          <a:noFill/>
        </p:spPr>
        <p:txBody>
          <a:bodyPr wrap="square" lIns="0" rIns="0" rtlCol="0" anchor="ctr" anchorCtr="0">
            <a:spAutoFit/>
          </a:bodyPr>
          <a:lstStyle/>
          <a:p>
            <a:pPr algn="ctr"/>
            <a:r>
              <a:rPr lang="en-US" sz="2400" b="1" dirty="0" err="1"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Meating</a:t>
            </a: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in the Middle – 8:1-13</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638800"/>
            <a:ext cx="6858000" cy="584775"/>
          </a:xfrm>
          <a:prstGeom prst="rect">
            <a:avLst/>
          </a:prstGeom>
          <a:noFill/>
        </p:spPr>
        <p:txBody>
          <a:bodyPr wrap="square" rtlCol="0">
            <a:spAutoFit/>
          </a:bodyPr>
          <a:lstStyle/>
          <a:p>
            <a:pPr algn="ctr"/>
            <a:r>
              <a:rPr lang="en-US" sz="3200" b="1" dirty="0" err="1"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Meating</a:t>
            </a: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 In The Middle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13 September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9:1 – 27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“Sacrificing Rights For Rewards”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979468"/>
            <a:ext cx="8771965" cy="587853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Our lesson opens with comments about our personal dietary preferences.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I never completely understood vegetarians.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Yet!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Adam, Eve, and others who lived before the flood ate only fruit, vegetables, and grain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1:29-30; 9:3</a:t>
            </a:r>
            <a:r>
              <a:rPr lang="en-US" sz="2400" b="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I understand if people want to go retro and leave eating meat to me and other carnivores, I’m fine with that.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But once in a while you may run into a hyper-herbivore, judgmental and legalistic, a fanatic who not only avoids all animal products, but wants to force their personal opinions on everyone they meet.</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For them, their opinions go beyond avoiding meat for health reasons; they believe it is morally wrong for </a:t>
            </a:r>
            <a:r>
              <a:rPr lang="en-US" sz="2400" b="1" i="1" dirty="0" smtClean="0">
                <a:latin typeface="Cambria" panose="02040503050406030204" pitchFamily="18" charset="0"/>
                <a:ea typeface="Cambria" panose="02040503050406030204" pitchFamily="18" charset="0"/>
              </a:rPr>
              <a:t>anyone</a:t>
            </a:r>
            <a:r>
              <a:rPr lang="en-US" sz="2400" b="1" dirty="0" smtClean="0">
                <a:latin typeface="Cambria" panose="02040503050406030204" pitchFamily="18" charset="0"/>
                <a:ea typeface="Cambria" panose="02040503050406030204" pitchFamily="18" charset="0"/>
              </a:rPr>
              <a:t> to eat meat.  Period!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1" y="1143000"/>
            <a:ext cx="8610600" cy="5585399"/>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This question about eating meat may seem irrelevant to us today, and those who would judge us for eating meat may be few and far between.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What about those who judge us, even now, for drinking champagne at a New Year’s Eve party?  Or trick-or-treating on Halloween?  Or going to a movie, dancing, playing video games, or listening to secular music?</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a:latin typeface="Cambria" panose="02040503050406030204" pitchFamily="18" charset="0"/>
                <a:ea typeface="Cambria" panose="02040503050406030204" pitchFamily="18" charset="0"/>
              </a:rPr>
              <a:t>These are the kind of things </a:t>
            </a:r>
            <a:r>
              <a:rPr lang="en-US" sz="2400" b="1" dirty="0" smtClean="0">
                <a:latin typeface="Cambria" panose="02040503050406030204" pitchFamily="18" charset="0"/>
                <a:ea typeface="Cambria" panose="02040503050406030204" pitchFamily="18" charset="0"/>
              </a:rPr>
              <a:t>that find their way onto different people’s lists of Christian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no-nos</a:t>
            </a:r>
            <a:r>
              <a:rPr lang="en-US" sz="2400" b="1" i="1" dirty="0" smtClean="0">
                <a:latin typeface="Cambria" panose="02040503050406030204" pitchFamily="18" charset="0"/>
                <a:ea typeface="Cambria" panose="02040503050406030204" pitchFamily="18" charset="0"/>
              </a:rPr>
              <a:t>.”</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hot issue in the Corinthian church was not whether to go to the movies, play video games, or drink sparkling champagne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1"/>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It was about their new life in Christ! </a:t>
            </a: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80521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197535"/>
            <a:ext cx="8556811" cy="5201424"/>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Corinth was one of the major centers of idol worship in the ancient world, and as a part of that worship, an animal was brought before a priest to be sacrificed.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However, only parts of the animal was burned for the sacrifice – usually the legs, fat, and internal organs.  The leftovers considered the best pieces of meat were often consumed by those who participant at the festive meal, after </a:t>
            </a:r>
            <a:r>
              <a:rPr lang="en-US" sz="2400" b="1" dirty="0">
                <a:latin typeface="Cambria" panose="02040503050406030204" pitchFamily="18" charset="0"/>
                <a:ea typeface="Cambria" panose="02040503050406030204" pitchFamily="18" charset="0"/>
              </a:rPr>
              <a:t>the worship service, or </a:t>
            </a:r>
            <a:r>
              <a:rPr lang="en-US" sz="2400" b="1" dirty="0" smtClean="0">
                <a:latin typeface="Cambria" panose="02040503050406030204" pitchFamily="18" charset="0"/>
                <a:ea typeface="Cambria" panose="02040503050406030204" pitchFamily="18" charset="0"/>
              </a:rPr>
              <a:t>taken home, or sold in the public marketplaces.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This practice now posed a problem for believers when they were invited guest at a person’s home or bought meat in the marketplace, chances were good that some of it came from an animal sacrificed in the worship of a false god.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8873851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199"/>
            <a:ext cx="8556812" cy="409342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Many believed that consuming meat sacrificed to an idol was the same as participating in the worship of that idol. </a:t>
            </a:r>
            <a:endParaRPr lang="en-US" sz="1000" b="1" dirty="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the Corinthian believers were worried and fretting about the appropriateness of eating meat that may have been sacrificed to idols. </a:t>
            </a: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a:t>
            </a:r>
            <a:r>
              <a:rPr lang="en-US" sz="2400" b="1" dirty="0" smtClean="0">
                <a:latin typeface="Cambria" panose="02040503050406030204" pitchFamily="18" charset="0"/>
                <a:ea typeface="Cambria" panose="02040503050406030204" pitchFamily="18" charset="0"/>
              </a:rPr>
              <a:t> the principle Paul employed to settle this question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Freedom</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just as applicable to the debated practices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areas surrounding the list of Christian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our day as it was to this issue in Corinth.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689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19200"/>
            <a:ext cx="8610600" cy="535456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500" b="1" i="1" baseline="30000" dirty="0" smtClean="0">
                <a:latin typeface="Georgia" panose="02040502050405020303" pitchFamily="18" charset="0"/>
              </a:rPr>
              <a:t>1 </a:t>
            </a:r>
            <a:r>
              <a:rPr lang="en-US" sz="2500" i="1" dirty="0" smtClean="0">
                <a:latin typeface="Georgia" panose="02040502050405020303" pitchFamily="18" charset="0"/>
              </a:rPr>
              <a:t>Now concerning things offered to idols: We know that we all have knowledge.  Knowledge puffs up, but love edifies. </a:t>
            </a:r>
            <a:r>
              <a:rPr lang="en-US" sz="2500" b="1" i="1" baseline="30000" dirty="0" smtClean="0">
                <a:latin typeface="Georgia" panose="02040502050405020303" pitchFamily="18" charset="0"/>
              </a:rPr>
              <a:t>2 </a:t>
            </a:r>
            <a:r>
              <a:rPr lang="en-US" sz="2500" i="1" dirty="0" smtClean="0">
                <a:latin typeface="Georgia" panose="02040502050405020303" pitchFamily="18" charset="0"/>
              </a:rPr>
              <a:t>And if anyone thinks that he knows anything, he knows nothing yet as he ought to know.  </a:t>
            </a:r>
            <a:r>
              <a:rPr lang="en-US" sz="2500" b="1" i="1" baseline="30000" dirty="0" smtClean="0">
                <a:latin typeface="Georgia" panose="02040502050405020303" pitchFamily="18" charset="0"/>
              </a:rPr>
              <a:t>3 </a:t>
            </a:r>
            <a:r>
              <a:rPr lang="en-US" sz="2500" i="1" dirty="0" smtClean="0">
                <a:latin typeface="Georgia" panose="02040502050405020303" pitchFamily="18" charset="0"/>
              </a:rPr>
              <a:t>But if anyone loves God, this one is known by Him.  </a:t>
            </a:r>
            <a:r>
              <a:rPr lang="en-US" sz="2500" b="1" i="1" baseline="30000" dirty="0" smtClean="0">
                <a:latin typeface="Georgia" panose="02040502050405020303" pitchFamily="18" charset="0"/>
              </a:rPr>
              <a:t>4 </a:t>
            </a:r>
            <a:r>
              <a:rPr lang="en-US" sz="2500" i="1" dirty="0" smtClean="0">
                <a:latin typeface="Georgia" panose="02040502050405020303" pitchFamily="18" charset="0"/>
              </a:rPr>
              <a:t>Therefore concerning the eating of things offered to idols, we know that an idol is nothing in the world, and that there is no other God but one.  </a:t>
            </a:r>
            <a:r>
              <a:rPr lang="en-US" sz="2500" b="1" i="1" baseline="30000" dirty="0" smtClean="0">
                <a:latin typeface="Georgia" panose="02040502050405020303" pitchFamily="18" charset="0"/>
              </a:rPr>
              <a:t>5 </a:t>
            </a:r>
            <a:r>
              <a:rPr lang="en-US" sz="2500" i="1" dirty="0" smtClean="0">
                <a:latin typeface="Georgia" panose="02040502050405020303" pitchFamily="18" charset="0"/>
              </a:rPr>
              <a:t>For even if there are so-called gods, whether in heaven or on earth (as there are many gods and many lords),  </a:t>
            </a:r>
            <a:r>
              <a:rPr lang="en-US" sz="2500" b="1" i="1" baseline="30000" dirty="0" smtClean="0">
                <a:latin typeface="Georgia" panose="02040502050405020303" pitchFamily="18" charset="0"/>
              </a:rPr>
              <a:t>6 </a:t>
            </a:r>
            <a:r>
              <a:rPr lang="en-US" sz="2500" i="1" dirty="0" smtClean="0">
                <a:latin typeface="Georgia" panose="02040502050405020303" pitchFamily="18" charset="0"/>
              </a:rPr>
              <a:t>yet for us there is one God, the Father, of whom are all things, and we for Him; and one Lord Jesus Christ, through whom are all things, and through whom we</a:t>
            </a:r>
            <a:r>
              <a:rPr lang="en-US" sz="2500" i="1" dirty="0">
                <a:latin typeface="Georgia" panose="02040502050405020303" pitchFamily="18" charset="0"/>
              </a:rPr>
              <a:t> live. </a:t>
            </a:r>
          </a:p>
        </p:txBody>
      </p:sp>
      <p:sp>
        <p:nvSpPr>
          <p:cNvPr id="6"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8:1-6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4" y="1219200"/>
            <a:ext cx="8534401" cy="2462213"/>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as we start the eighth chapter Paul addresses this new issue on the list of church concerns, the topic of eating </a:t>
            </a:r>
            <a:r>
              <a:rPr lang="en-US" sz="2400" b="1" i="1" dirty="0" smtClean="0">
                <a:latin typeface="Cambria" pitchFamily="18" charset="0"/>
              </a:rPr>
              <a:t>“meat sacrificed to idols”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8:1</a:t>
            </a:r>
            <a:r>
              <a:rPr lang="en-US" sz="2400" b="1" dirty="0" smtClean="0">
                <a:latin typeface="Cambria" pitchFamily="18" charset="0"/>
              </a:rPr>
              <a:t>). </a:t>
            </a:r>
            <a:endParaRPr lang="en-US" sz="2400" b="1" i="1" dirty="0">
              <a:latin typeface="Cambria" pitchFamily="18" charset="0"/>
            </a:endParaRPr>
          </a:p>
          <a:p>
            <a:pPr indent="457200">
              <a:spcAft>
                <a:spcPts val="1200"/>
              </a:spcAft>
            </a:pPr>
            <a:r>
              <a:rPr lang="en-US" sz="2400" b="1" dirty="0" smtClean="0">
                <a:latin typeface="Cambria" pitchFamily="18" charset="0"/>
              </a:rPr>
              <a:t>This issue presented a dilemma for Christians in Corinth because there were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known</a:t>
            </a:r>
            <a:r>
              <a:rPr lang="en-US" sz="2400" b="1" dirty="0" smtClean="0">
                <a:latin typeface="Cambria" pitchFamily="18" charset="0"/>
              </a:rPr>
              <a:t> </a:t>
            </a:r>
            <a:r>
              <a:rPr lang="en-US" sz="2400" b="1" i="1" u="sng" dirty="0" smtClean="0">
                <a:latin typeface="Cambria" pitchFamily="18" charset="0"/>
              </a:rPr>
              <a:t>ways</a:t>
            </a:r>
            <a:r>
              <a:rPr lang="en-US" sz="2400" b="1" dirty="0" smtClean="0">
                <a:latin typeface="Cambria" pitchFamily="18" charset="0"/>
              </a:rPr>
              <a:t> a person might end up partaking of the offerings to idols.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5812" t="6379" r="7283" b="4307"/>
          <a:stretch>
            <a:fillRect/>
          </a:stretch>
        </p:blipFill>
        <p:spPr>
          <a:xfrm>
            <a:off x="914400" y="3810000"/>
            <a:ext cx="7239000" cy="2776603"/>
          </a:xfrm>
          <a:prstGeom prst="rect">
            <a:avLst/>
          </a:prstGeom>
          <a:ln>
            <a:noFill/>
          </a:ln>
          <a:effectLst>
            <a:outerShdw blurRad="190500" algn="tl" rotWithShape="0">
              <a:srgbClr val="000000">
                <a:alpha val="70000"/>
              </a:srgbClr>
            </a:outerShdw>
          </a:effectLst>
        </p:spPr>
      </p:pic>
      <p:sp>
        <p:nvSpPr>
          <p:cNvPr id="4" name="Right Arrow 3"/>
          <p:cNvSpPr/>
          <p:nvPr/>
        </p:nvSpPr>
        <p:spPr>
          <a:xfrm>
            <a:off x="1676400" y="5486400"/>
            <a:ext cx="731520" cy="182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E6"/>
              </a:solidFill>
            </a:endParaRPr>
          </a:p>
        </p:txBody>
      </p:sp>
      <p:sp>
        <p:nvSpPr>
          <p:cNvPr id="8" name="Right Arrow 7"/>
          <p:cNvSpPr/>
          <p:nvPr/>
        </p:nvSpPr>
        <p:spPr>
          <a:xfrm>
            <a:off x="1752600" y="4572000"/>
            <a:ext cx="731520" cy="182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E6"/>
              </a:solidFill>
            </a:endParaRPr>
          </a:p>
        </p:txBody>
      </p:sp>
      <p:sp>
        <p:nvSpPr>
          <p:cNvPr id="9" name="Right Arrow 8"/>
          <p:cNvSpPr/>
          <p:nvPr/>
        </p:nvSpPr>
        <p:spPr>
          <a:xfrm>
            <a:off x="1752600" y="3962400"/>
            <a:ext cx="731520" cy="18288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83E6"/>
              </a:solidFill>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45228</TotalTime>
  <Words>2723</Words>
  <Application>Microsoft Office PowerPoint</Application>
  <PresentationFormat>On-screen Show (4:3)</PresentationFormat>
  <Paragraphs>183</Paragraphs>
  <Slides>31</Slides>
  <Notes>28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8:1-6</vt:lpstr>
      <vt:lpstr>1 Corinthians 8:1-6</vt:lpstr>
      <vt:lpstr>1 Corinthians 8:1-6</vt:lpstr>
      <vt:lpstr>1 Corinthians 8:1-6</vt:lpstr>
      <vt:lpstr>1 Corinthians 8:1-6</vt:lpstr>
      <vt:lpstr>1 Corinthians 8:1-6</vt:lpstr>
      <vt:lpstr>1 Corinthians 8:1-6</vt:lpstr>
      <vt:lpstr>1 Corinthians 8:1-6</vt:lpstr>
      <vt:lpstr>1 Corinthians 8:7-9</vt:lpstr>
      <vt:lpstr>1 Corinthians 8:7-9</vt:lpstr>
      <vt:lpstr>1 Corinthians 8:7-9</vt:lpstr>
      <vt:lpstr>1 Corinthians 8:7-9</vt:lpstr>
      <vt:lpstr>1 Corinthians 8:10-13</vt:lpstr>
      <vt:lpstr>1 Corinthians 8:10-13</vt:lpstr>
      <vt:lpstr>1 Corinthians 8:10-13</vt:lpstr>
      <vt:lpstr>1 Corinthians 8:10-13</vt:lpstr>
      <vt:lpstr>1 Corinthians 8:10-13</vt:lpstr>
      <vt:lpstr>Slide 25</vt:lpstr>
      <vt:lpstr>Application – Tempering Liberty with love</vt:lpstr>
      <vt:lpstr>Application – Tempering Liberty with love</vt:lpstr>
      <vt:lpstr>Application – Tempering Liberty with love</vt:lpstr>
      <vt:lpstr>Application – Tempering Liberty with love</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8457</cp:revision>
  <cp:lastPrinted>2023-05-06T01:46:48Z</cp:lastPrinted>
  <dcterms:created xsi:type="dcterms:W3CDTF">2016-10-08T19:35:00Z</dcterms:created>
  <dcterms:modified xsi:type="dcterms:W3CDTF">2023-09-06T17:46:23Z</dcterms:modified>
</cp:coreProperties>
</file>